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58" r:id="rId3"/>
    <p:sldId id="259" r:id="rId4"/>
    <p:sldId id="286" r:id="rId5"/>
    <p:sldId id="288" r:id="rId6"/>
    <p:sldId id="285" r:id="rId7"/>
    <p:sldId id="260" r:id="rId8"/>
    <p:sldId id="261" r:id="rId9"/>
    <p:sldId id="263" r:id="rId10"/>
    <p:sldId id="264" r:id="rId11"/>
    <p:sldId id="287" r:id="rId12"/>
    <p:sldId id="265" r:id="rId13"/>
    <p:sldId id="268" r:id="rId14"/>
    <p:sldId id="262" r:id="rId15"/>
    <p:sldId id="269" r:id="rId16"/>
    <p:sldId id="270" r:id="rId17"/>
    <p:sldId id="272" r:id="rId18"/>
    <p:sldId id="273" r:id="rId19"/>
    <p:sldId id="271" r:id="rId20"/>
    <p:sldId id="274" r:id="rId21"/>
    <p:sldId id="275" r:id="rId22"/>
    <p:sldId id="276" r:id="rId23"/>
    <p:sldId id="277" r:id="rId24"/>
    <p:sldId id="278" r:id="rId25"/>
    <p:sldId id="279" r:id="rId26"/>
    <p:sldId id="280" r:id="rId27"/>
    <p:sldId id="281"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showGuides="1">
      <p:cViewPr varScale="1">
        <p:scale>
          <a:sx n="70" d="100"/>
          <a:sy n="70" d="100"/>
        </p:scale>
        <p:origin x="7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DAB26-AAFF-4CF3-AD2F-9E35EA1C6D95}" type="datetimeFigureOut">
              <a:rPr lang="en-US" smtClean="0"/>
              <a:t>3/3/2014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24E4D-A64E-4414-9AA0-566B1773D476}" type="slidenum">
              <a:rPr lang="en-US" smtClean="0"/>
              <a:t>‹#›</a:t>
            </a:fld>
            <a:endParaRPr lang="en-US"/>
          </a:p>
        </p:txBody>
      </p:sp>
    </p:spTree>
    <p:extLst>
      <p:ext uri="{BB962C8B-B14F-4D97-AF65-F5344CB8AC3E}">
        <p14:creationId xmlns:p14="http://schemas.microsoft.com/office/powerpoint/2010/main" val="158830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24E4D-A64E-4414-9AA0-566B1773D476}" type="slidenum">
              <a:rPr lang="en-US" smtClean="0"/>
              <a:t>1</a:t>
            </a:fld>
            <a:endParaRPr lang="en-US"/>
          </a:p>
        </p:txBody>
      </p:sp>
    </p:spTree>
    <p:extLst>
      <p:ext uri="{BB962C8B-B14F-4D97-AF65-F5344CB8AC3E}">
        <p14:creationId xmlns:p14="http://schemas.microsoft.com/office/powerpoint/2010/main" val="336063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D16A0-F3E8-45A0-B677-B53250111E6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33501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D16A0-F3E8-45A0-B677-B53250111E6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293528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D16A0-F3E8-45A0-B677-B53250111E6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84170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D16A0-F3E8-45A0-B677-B53250111E6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1621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D16A0-F3E8-45A0-B677-B53250111E6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163517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D16A0-F3E8-45A0-B677-B53250111E6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34298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D16A0-F3E8-45A0-B677-B53250111E6C}" type="datetimeFigureOut">
              <a:rPr lang="en-US" smtClean="0"/>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29213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D16A0-F3E8-45A0-B677-B53250111E6C}" type="datetimeFigureOut">
              <a:rPr lang="en-US" smtClean="0"/>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226609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D16A0-F3E8-45A0-B677-B53250111E6C}" type="datetimeFigureOut">
              <a:rPr lang="en-US" smtClean="0"/>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26825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D16A0-F3E8-45A0-B677-B53250111E6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199493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D16A0-F3E8-45A0-B677-B53250111E6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E9D6-C0BD-491B-B086-20AB1C7817B9}" type="slidenum">
              <a:rPr lang="en-US" smtClean="0"/>
              <a:t>‹#›</a:t>
            </a:fld>
            <a:endParaRPr lang="en-US"/>
          </a:p>
        </p:txBody>
      </p:sp>
    </p:spTree>
    <p:extLst>
      <p:ext uri="{BB962C8B-B14F-4D97-AF65-F5344CB8AC3E}">
        <p14:creationId xmlns:p14="http://schemas.microsoft.com/office/powerpoint/2010/main" val="80487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D16A0-F3E8-45A0-B677-B53250111E6C}" type="datetimeFigureOut">
              <a:rPr lang="en-US" smtClean="0"/>
              <a:t>3/3/2014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CE9D6-C0BD-491B-B086-20AB1C7817B9}" type="slidenum">
              <a:rPr lang="en-US" smtClean="0"/>
              <a:t>‹#›</a:t>
            </a:fld>
            <a:endParaRPr lang="en-US"/>
          </a:p>
        </p:txBody>
      </p:sp>
    </p:spTree>
    <p:extLst>
      <p:ext uri="{BB962C8B-B14F-4D97-AF65-F5344CB8AC3E}">
        <p14:creationId xmlns:p14="http://schemas.microsoft.com/office/powerpoint/2010/main" val="602518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2.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2.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2.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2.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2.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2.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2.pn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2.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2.pn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2.pn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2.pn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Welcome to Gadsden Elementary School!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95108" y="1690688"/>
            <a:ext cx="5801784" cy="435133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97263480"/>
      </p:ext>
    </p:extLst>
  </p:cSld>
  <p:clrMapOvr>
    <a:masterClrMapping/>
  </p:clrMapOvr>
  <mc:AlternateContent xmlns:mc="http://schemas.openxmlformats.org/markup-compatibility/2006" xmlns:p14="http://schemas.microsoft.com/office/powerpoint/2010/main">
    <mc:Choice Requires="p14">
      <p:transition spd="slow" p14:dur="2000" advClick="0" advTm="3404"/>
    </mc:Choice>
    <mc:Fallback xmlns="">
      <p:transition spd="slow" advClick="0" advTm="3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112213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0"/>
                                  </p:stCondLst>
                                  <p:childTnLst>
                                    <p:cmd type="call" cmd="playFrom(0.0)">
                                      <p:cBhvr>
                                        <p:cTn id="6" dur="55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Computer Rules</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82397" y="457200"/>
            <a:ext cx="3685686" cy="6517847"/>
          </a:xfrm>
        </p:spPr>
      </p:pic>
      <p:sp>
        <p:nvSpPr>
          <p:cNvPr id="4" name="Text Placeholder 3"/>
          <p:cNvSpPr>
            <a:spLocks noGrp="1"/>
          </p:cNvSpPr>
          <p:nvPr>
            <p:ph type="body" sz="half" idx="2"/>
          </p:nvPr>
        </p:nvSpPr>
        <p:spPr/>
        <p:txBody>
          <a:bodyPr/>
          <a:lstStyle/>
          <a:p>
            <a:pPr marL="342900" indent="-342900">
              <a:buAutoNum type="arabicPeriod"/>
            </a:pPr>
            <a:r>
              <a:rPr lang="en-US" dirty="0" smtClean="0">
                <a:latin typeface="Times New Roman" panose="02020603050405020304" pitchFamily="18" charset="0"/>
                <a:cs typeface="Times New Roman" panose="02020603050405020304" pitchFamily="18" charset="0"/>
              </a:rPr>
              <a:t>Computers are for school related research and learning.</a:t>
            </a:r>
          </a:p>
          <a:p>
            <a:pPr marL="342900" indent="-342900">
              <a:buAutoNum type="arabicPeriod"/>
            </a:pPr>
            <a:r>
              <a:rPr lang="en-US" dirty="0" smtClean="0">
                <a:latin typeface="Times New Roman" panose="02020603050405020304" pitchFamily="18" charset="0"/>
                <a:cs typeface="Times New Roman" panose="02020603050405020304" pitchFamily="18" charset="0"/>
              </a:rPr>
              <a:t>Only go to school approved websites.</a:t>
            </a:r>
          </a:p>
          <a:p>
            <a:pPr marL="342900" indent="-342900">
              <a:buAutoNum type="arabicPeriod"/>
            </a:pPr>
            <a:r>
              <a:rPr lang="en-US" dirty="0" smtClean="0">
                <a:latin typeface="Times New Roman" panose="02020603050405020304" pitchFamily="18" charset="0"/>
                <a:cs typeface="Times New Roman" panose="02020603050405020304" pitchFamily="18" charset="0"/>
              </a:rPr>
              <a:t>Login using student14 as the user name and ges15 as the password.</a:t>
            </a:r>
          </a:p>
          <a:p>
            <a:pPr marL="342900" indent="-342900">
              <a:buAutoNum type="arabicPeriod"/>
            </a:pPr>
            <a:r>
              <a:rPr lang="en-US" dirty="0" smtClean="0">
                <a:latin typeface="Times New Roman" panose="02020603050405020304" pitchFamily="18" charset="0"/>
                <a:cs typeface="Times New Roman" panose="02020603050405020304" pitchFamily="18" charset="0"/>
              </a:rPr>
              <a:t>Treat computers and headphones with care.</a:t>
            </a:r>
          </a:p>
          <a:p>
            <a:pPr marL="342900" indent="-342900">
              <a:buAutoNum type="arabicPeriod"/>
            </a:pPr>
            <a:r>
              <a:rPr lang="en-US" dirty="0" smtClean="0">
                <a:latin typeface="Times New Roman" panose="02020603050405020304" pitchFamily="18" charset="0"/>
                <a:cs typeface="Times New Roman" panose="02020603050405020304" pitchFamily="18" charset="0"/>
              </a:rPr>
              <a:t>Log off and push chair in when finished using computer.</a:t>
            </a:r>
          </a:p>
          <a:p>
            <a:pPr marL="342900" indent="-342900">
              <a:buAutoNum type="arabicPeriod"/>
            </a:pPr>
            <a:r>
              <a:rPr lang="en-US" dirty="0" smtClean="0">
                <a:latin typeface="Times New Roman" panose="02020603050405020304" pitchFamily="18" charset="0"/>
                <a:cs typeface="Times New Roman" panose="02020603050405020304" pitchFamily="18" charset="0"/>
              </a:rPr>
              <a:t>Make sure to leave the area clean and make sure you have all of your belongings when you leave.</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464953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03850860"/>
      </p:ext>
    </p:extLst>
  </p:cSld>
  <p:clrMapOvr>
    <a:masterClrMapping/>
  </p:clrMapOvr>
  <mc:AlternateContent xmlns:mc="http://schemas.openxmlformats.org/markup-compatibility/2006">
    <mc:Choice xmlns:p14="http://schemas.microsoft.com/office/powerpoint/2010/main" Requires="p14">
      <p:transition p14:dur="10" advClick="0" advTm="15000">
        <p:cut/>
      </p:transition>
    </mc:Choice>
    <mc:Fallback>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3948275"/>
      </p:ext>
    </p:extLst>
  </p:cSld>
  <p:clrMapOvr>
    <a:masterClrMapping/>
  </p:clrMapOvr>
  <mc:AlternateContent xmlns:mc="http://schemas.openxmlformats.org/markup-compatibility/2006" xmlns:p14="http://schemas.microsoft.com/office/powerpoint/2010/main">
    <mc:Choice Requires="p14">
      <p:transition spd="slow" p14:dur="800" advClick="0" advTm="4000">
        <p:circle/>
      </p:transition>
    </mc:Choice>
    <mc:Fallback xmlns="">
      <p:transition spd="slow" advClick="0" advTm="4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91712623"/>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3034228"/>
      </p:ext>
    </p:extLst>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39236753"/>
      </p:ext>
    </p:extLst>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05236045"/>
      </p:ext>
    </p:extLst>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49469952"/>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5937948"/>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06693947"/>
      </p:ext>
    </p:ext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8913562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6281933"/>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6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7678" y="2946779"/>
            <a:ext cx="609600" cy="609600"/>
          </a:xfrm>
          <a:prstGeom prst="rect">
            <a:avLst/>
          </a:prstGeom>
        </p:spPr>
      </p:pic>
    </p:spTree>
    <p:extLst>
      <p:ext uri="{BB962C8B-B14F-4D97-AF65-F5344CB8AC3E}">
        <p14:creationId xmlns:p14="http://schemas.microsoft.com/office/powerpoint/2010/main" val="3737708261"/>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47897211"/>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7570606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4488351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2794467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62393356"/>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Thanks for viewing this orientation!</a:t>
            </a:r>
            <a:endParaRPr lang="en-US"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119" b="16119"/>
          <a:stretch>
            <a:fillRect/>
          </a:stretch>
        </p:blipFill>
        <p:spPr>
          <a:xfrm>
            <a:off x="6019800" y="835025"/>
            <a:ext cx="6172200" cy="4873625"/>
          </a:xfrm>
        </p:spPr>
      </p:pic>
      <p:sp>
        <p:nvSpPr>
          <p:cNvPr id="4" name="Text Placeholder 3"/>
          <p:cNvSpPr>
            <a:spLocks noGrp="1"/>
          </p:cNvSpPr>
          <p:nvPr>
            <p:ph type="body" sz="half" idx="2"/>
          </p:nvPr>
        </p:nvSpPr>
        <p:spPr/>
        <p:txBody>
          <a:bodyPr>
            <a:normAutofit/>
          </a:bodyPr>
          <a:lstStyle/>
          <a:p>
            <a:r>
              <a:rPr lang="en-US" sz="3200" dirty="0" smtClean="0">
                <a:latin typeface="Times New Roman" panose="02020603050405020304" pitchFamily="18" charset="0"/>
                <a:cs typeface="Times New Roman" panose="02020603050405020304" pitchFamily="18" charset="0"/>
              </a:rPr>
              <a:t>We hope to see you back in the Media Center soon!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254331"/>
      </p:ext>
    </p:extLst>
  </p:cSld>
  <p:clrMapOvr>
    <a:masterClrMapping/>
  </p:clrMapOvr>
  <p:transition spd="slow" advClick="0" advTm="5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884" y="244699"/>
            <a:ext cx="8064232" cy="6048174"/>
          </a:xfrm>
          <a:prstGeom prst="rect">
            <a:avLst/>
          </a:prstGeom>
        </p:spPr>
      </p:pic>
    </p:spTree>
    <p:extLst>
      <p:ext uri="{BB962C8B-B14F-4D97-AF65-F5344CB8AC3E}">
        <p14:creationId xmlns:p14="http://schemas.microsoft.com/office/powerpoint/2010/main" val="300573733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Welcome to the Media     Center!</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0" y="817418"/>
            <a:ext cx="6336276" cy="4530437"/>
          </a:xfrm>
        </p:spPr>
      </p:pic>
      <p:sp>
        <p:nvSpPr>
          <p:cNvPr id="4" name="Text Placeholder 3"/>
          <p:cNvSpPr>
            <a:spLocks noGrp="1"/>
          </p:cNvSpPr>
          <p:nvPr>
            <p:ph type="body" sz="half" idx="2"/>
          </p:nvPr>
        </p:nvSpPr>
        <p:spPr/>
        <p:txBody>
          <a:bodyPr>
            <a:normAutofit/>
          </a:bodyPr>
          <a:lstStyle/>
          <a:p>
            <a:r>
              <a:rPr lang="en-US" sz="1800" dirty="0" smtClean="0">
                <a:latin typeface="Times New Roman" panose="02020603050405020304" pitchFamily="18" charset="0"/>
                <a:cs typeface="Times New Roman" panose="02020603050405020304" pitchFamily="18" charset="0"/>
              </a:rPr>
              <a:t>Rules</a:t>
            </a:r>
          </a:p>
          <a:p>
            <a:r>
              <a:rPr lang="en-US" sz="1800" dirty="0" smtClean="0">
                <a:latin typeface="Times New Roman" panose="02020603050405020304" pitchFamily="18" charset="0"/>
                <a:cs typeface="Times New Roman" panose="02020603050405020304" pitchFamily="18" charset="0"/>
              </a:rPr>
              <a:t>1. Enter Quietly.</a:t>
            </a:r>
          </a:p>
          <a:p>
            <a:r>
              <a:rPr lang="en-US" sz="1800" dirty="0" smtClean="0">
                <a:latin typeface="Times New Roman" panose="02020603050405020304" pitchFamily="18" charset="0"/>
                <a:cs typeface="Times New Roman" panose="02020603050405020304" pitchFamily="18" charset="0"/>
              </a:rPr>
              <a:t>2. Put books you are returning in the book return slot.</a:t>
            </a:r>
          </a:p>
          <a:p>
            <a:r>
              <a:rPr lang="en-US" sz="1800" dirty="0">
                <a:latin typeface="Times New Roman" panose="02020603050405020304" pitchFamily="18" charset="0"/>
                <a:cs typeface="Times New Roman" panose="02020603050405020304" pitchFamily="18" charset="0"/>
              </a:rPr>
              <a:t>3</a:t>
            </a:r>
            <a:r>
              <a:rPr lang="en-US" sz="1800" dirty="0" smtClean="0">
                <a:latin typeface="Times New Roman" panose="02020603050405020304" pitchFamily="18" charset="0"/>
                <a:cs typeface="Times New Roman" panose="02020603050405020304" pitchFamily="18" charset="0"/>
              </a:rPr>
              <a:t>. Select books carefully, put back the ones you don’t want back in the correct place or ask for help.</a:t>
            </a:r>
          </a:p>
          <a:p>
            <a:r>
              <a:rPr lang="en-US" sz="1800" dirty="0">
                <a:latin typeface="Times New Roman" panose="02020603050405020304" pitchFamily="18" charset="0"/>
                <a:cs typeface="Times New Roman" panose="02020603050405020304" pitchFamily="18" charset="0"/>
              </a:rPr>
              <a:t>4</a:t>
            </a:r>
            <a:r>
              <a:rPr lang="en-US" sz="1800" dirty="0" smtClean="0">
                <a:latin typeface="Times New Roman" panose="02020603050405020304" pitchFamily="18" charset="0"/>
                <a:cs typeface="Times New Roman" panose="02020603050405020304" pitchFamily="18" charset="0"/>
              </a:rPr>
              <a:t>. You may have two books checked out at a time.</a:t>
            </a:r>
          </a:p>
          <a:p>
            <a:r>
              <a:rPr lang="en-US" sz="1800" dirty="0" smtClean="0">
                <a:latin typeface="Times New Roman" panose="02020603050405020304" pitchFamily="18" charset="0"/>
                <a:cs typeface="Times New Roman" panose="02020603050405020304" pitchFamily="18" charset="0"/>
              </a:rPr>
              <a:t>5. Take care of the books you check out and enjoy!</a:t>
            </a:r>
            <a:endParaRPr lang="en-US" sz="1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14855468"/>
      </p:ext>
    </p:extLst>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to Find What You Need</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28050" y="1575576"/>
            <a:ext cx="5406519" cy="4293412"/>
          </a:xfrm>
        </p:spPr>
      </p:pic>
      <p:sp>
        <p:nvSpPr>
          <p:cNvPr id="4" name="Text Placeholder 3"/>
          <p:cNvSpPr>
            <a:spLocks noGrp="1"/>
          </p:cNvSpPr>
          <p:nvPr>
            <p:ph type="body" sz="half" idx="2"/>
          </p:nvPr>
        </p:nvSpPr>
        <p:spPr/>
        <p:txBody>
          <a:bodyPr>
            <a:noAutofit/>
          </a:bodyPr>
          <a:lstStyle/>
          <a:p>
            <a:r>
              <a:rPr lang="en-US" sz="1800" dirty="0" smtClean="0">
                <a:latin typeface="Times New Roman" panose="02020603050405020304" pitchFamily="18" charset="0"/>
                <a:cs typeface="Times New Roman" panose="02020603050405020304" pitchFamily="18" charset="0"/>
              </a:rPr>
              <a:t>The following slide shows you the layout of the media center.  </a:t>
            </a:r>
          </a:p>
          <a:p>
            <a:r>
              <a:rPr lang="en-US" sz="1800" dirty="0" smtClean="0">
                <a:latin typeface="Times New Roman" panose="02020603050405020304" pitchFamily="18" charset="0"/>
                <a:cs typeface="Times New Roman" panose="02020603050405020304" pitchFamily="18" charset="0"/>
              </a:rPr>
              <a:t>Books are arranged by the Dewey Decimal Classification system.  Non-fiction books are against the wall. They have a label on each shelf to help you find what you need.  These books have a number on the spine of each book.</a:t>
            </a:r>
          </a:p>
          <a:p>
            <a:r>
              <a:rPr lang="en-US" sz="1800" dirty="0" smtClean="0">
                <a:latin typeface="Times New Roman" panose="02020603050405020304" pitchFamily="18" charset="0"/>
                <a:cs typeface="Times New Roman" panose="02020603050405020304" pitchFamily="18" charset="0"/>
              </a:rPr>
              <a:t>Fiction and Easy Readers are on the bookshelves in the center.  They have  an “E” for Easy Reader and then the author’s last name below that on the spine.  Fiction books have an “F” and the author’s last name below that on their spines.</a:t>
            </a:r>
            <a:endParaRPr lang="en-US" sz="1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3120663"/>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97735" cy="1803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Media Office</a:t>
            </a:r>
            <a:endParaRPr lang="en-US" dirty="0"/>
          </a:p>
        </p:txBody>
      </p:sp>
      <p:sp>
        <p:nvSpPr>
          <p:cNvPr id="6" name="Rectangle 5"/>
          <p:cNvSpPr/>
          <p:nvPr/>
        </p:nvSpPr>
        <p:spPr>
          <a:xfrm>
            <a:off x="2238240" y="1223494"/>
            <a:ext cx="605307"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69403" y="1223494"/>
            <a:ext cx="605307"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4667" y="1223494"/>
            <a:ext cx="605307"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8240" y="2337518"/>
            <a:ext cx="3779952"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Computers</a:t>
            </a:r>
            <a:endParaRPr lang="en-US" dirty="0"/>
          </a:p>
        </p:txBody>
      </p:sp>
      <p:sp>
        <p:nvSpPr>
          <p:cNvPr id="12" name="Moon 11"/>
          <p:cNvSpPr/>
          <p:nvPr/>
        </p:nvSpPr>
        <p:spPr>
          <a:xfrm rot="12947506">
            <a:off x="619747" y="2197789"/>
            <a:ext cx="554090" cy="171986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94866" y="681506"/>
            <a:ext cx="2474891" cy="12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Promethean Board</a:t>
            </a:r>
            <a:endParaRPr lang="en-US" dirty="0"/>
          </a:p>
        </p:txBody>
      </p:sp>
      <p:pic>
        <p:nvPicPr>
          <p:cNvPr id="15" name="Picture 14"/>
          <p:cNvPicPr>
            <a:picLocks noChangeAspect="1"/>
          </p:cNvPicPr>
          <p:nvPr/>
        </p:nvPicPr>
        <p:blipFill>
          <a:blip r:embed="rId2"/>
          <a:stretch>
            <a:fillRect/>
          </a:stretch>
        </p:blipFill>
        <p:spPr>
          <a:xfrm>
            <a:off x="6799340" y="1719333"/>
            <a:ext cx="615749" cy="701101"/>
          </a:xfrm>
          <a:prstGeom prst="rect">
            <a:avLst/>
          </a:prstGeom>
        </p:spPr>
      </p:pic>
      <p:pic>
        <p:nvPicPr>
          <p:cNvPr id="16" name="Picture 15"/>
          <p:cNvPicPr>
            <a:picLocks noChangeAspect="1"/>
          </p:cNvPicPr>
          <p:nvPr/>
        </p:nvPicPr>
        <p:blipFill>
          <a:blip r:embed="rId2"/>
          <a:stretch>
            <a:fillRect/>
          </a:stretch>
        </p:blipFill>
        <p:spPr>
          <a:xfrm>
            <a:off x="7932312" y="3051961"/>
            <a:ext cx="615749" cy="701101"/>
          </a:xfrm>
          <a:prstGeom prst="rect">
            <a:avLst/>
          </a:prstGeom>
        </p:spPr>
      </p:pic>
      <p:pic>
        <p:nvPicPr>
          <p:cNvPr id="17" name="Picture 16"/>
          <p:cNvPicPr>
            <a:picLocks noChangeAspect="1"/>
          </p:cNvPicPr>
          <p:nvPr/>
        </p:nvPicPr>
        <p:blipFill>
          <a:blip r:embed="rId2"/>
          <a:stretch>
            <a:fillRect/>
          </a:stretch>
        </p:blipFill>
        <p:spPr>
          <a:xfrm>
            <a:off x="6799340" y="3051960"/>
            <a:ext cx="615749" cy="701101"/>
          </a:xfrm>
          <a:prstGeom prst="rect">
            <a:avLst/>
          </a:prstGeom>
        </p:spPr>
      </p:pic>
      <p:pic>
        <p:nvPicPr>
          <p:cNvPr id="18" name="Picture 17"/>
          <p:cNvPicPr>
            <a:picLocks noChangeAspect="1"/>
          </p:cNvPicPr>
          <p:nvPr/>
        </p:nvPicPr>
        <p:blipFill>
          <a:blip r:embed="rId2"/>
          <a:stretch>
            <a:fillRect/>
          </a:stretch>
        </p:blipFill>
        <p:spPr>
          <a:xfrm>
            <a:off x="7878020" y="1719333"/>
            <a:ext cx="615749" cy="701101"/>
          </a:xfrm>
          <a:prstGeom prst="rect">
            <a:avLst/>
          </a:prstGeom>
        </p:spPr>
      </p:pic>
      <p:pic>
        <p:nvPicPr>
          <p:cNvPr id="19" name="Picture 18"/>
          <p:cNvPicPr>
            <a:picLocks noChangeAspect="1"/>
          </p:cNvPicPr>
          <p:nvPr/>
        </p:nvPicPr>
        <p:blipFill>
          <a:blip r:embed="rId2"/>
          <a:stretch>
            <a:fillRect/>
          </a:stretch>
        </p:blipFill>
        <p:spPr>
          <a:xfrm>
            <a:off x="8993413" y="1719333"/>
            <a:ext cx="615749" cy="701101"/>
          </a:xfrm>
          <a:prstGeom prst="rect">
            <a:avLst/>
          </a:prstGeom>
        </p:spPr>
      </p:pic>
      <p:pic>
        <p:nvPicPr>
          <p:cNvPr id="20" name="Picture 19"/>
          <p:cNvPicPr>
            <a:picLocks noChangeAspect="1"/>
          </p:cNvPicPr>
          <p:nvPr/>
        </p:nvPicPr>
        <p:blipFill>
          <a:blip r:embed="rId2"/>
          <a:stretch>
            <a:fillRect/>
          </a:stretch>
        </p:blipFill>
        <p:spPr>
          <a:xfrm>
            <a:off x="8972029" y="3046396"/>
            <a:ext cx="615749" cy="701101"/>
          </a:xfrm>
          <a:prstGeom prst="rect">
            <a:avLst/>
          </a:prstGeom>
        </p:spPr>
      </p:pic>
      <p:sp>
        <p:nvSpPr>
          <p:cNvPr id="21" name="Oval 20"/>
          <p:cNvSpPr/>
          <p:nvPr/>
        </p:nvSpPr>
        <p:spPr>
          <a:xfrm>
            <a:off x="10384699" y="313444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67448" y="1925440"/>
            <a:ext cx="914400"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975019" y="4944705"/>
            <a:ext cx="6706013" cy="19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Easy</a:t>
            </a:r>
            <a:r>
              <a:rPr lang="en-US" sz="1200" dirty="0" smtClean="0"/>
              <a:t> </a:t>
            </a:r>
            <a:r>
              <a:rPr lang="en-US" dirty="0" smtClean="0"/>
              <a:t>Fiction</a:t>
            </a:r>
            <a:endParaRPr lang="en-US" dirty="0"/>
          </a:p>
        </p:txBody>
      </p:sp>
      <p:sp>
        <p:nvSpPr>
          <p:cNvPr id="27" name="Rectangle 26"/>
          <p:cNvSpPr/>
          <p:nvPr/>
        </p:nvSpPr>
        <p:spPr>
          <a:xfrm>
            <a:off x="2975019" y="5520295"/>
            <a:ext cx="6706013" cy="19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Easy Fiction</a:t>
            </a:r>
            <a:endParaRPr lang="en-US" dirty="0"/>
          </a:p>
        </p:txBody>
      </p:sp>
      <p:sp>
        <p:nvSpPr>
          <p:cNvPr id="28" name="Rectangle 27"/>
          <p:cNvSpPr/>
          <p:nvPr/>
        </p:nvSpPr>
        <p:spPr>
          <a:xfrm>
            <a:off x="2984920" y="6037712"/>
            <a:ext cx="6706013" cy="19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Fiction</a:t>
            </a:r>
            <a:endParaRPr lang="en-US" dirty="0"/>
          </a:p>
        </p:txBody>
      </p:sp>
      <p:sp>
        <p:nvSpPr>
          <p:cNvPr id="31" name="Rectangle 30"/>
          <p:cNvSpPr/>
          <p:nvPr/>
        </p:nvSpPr>
        <p:spPr>
          <a:xfrm>
            <a:off x="12041746" y="3051960"/>
            <a:ext cx="150253" cy="380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Reference</a:t>
            </a:r>
            <a:endParaRPr lang="en-US" dirty="0"/>
          </a:p>
        </p:txBody>
      </p:sp>
      <p:sp>
        <p:nvSpPr>
          <p:cNvPr id="32" name="Rectangle 31"/>
          <p:cNvSpPr/>
          <p:nvPr/>
        </p:nvSpPr>
        <p:spPr>
          <a:xfrm>
            <a:off x="2760470" y="6613302"/>
            <a:ext cx="7246415" cy="2402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Nonfiction</a:t>
            </a:r>
            <a:endParaRPr lang="en-US" dirty="0"/>
          </a:p>
        </p:txBody>
      </p:sp>
      <p:sp>
        <p:nvSpPr>
          <p:cNvPr id="36" name="Rectangle 35"/>
          <p:cNvSpPr/>
          <p:nvPr/>
        </p:nvSpPr>
        <p:spPr>
          <a:xfrm>
            <a:off x="1624442" y="6709893"/>
            <a:ext cx="916451" cy="148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54236" y="5849728"/>
            <a:ext cx="683842" cy="56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flipV="1">
            <a:off x="1451113" y="6037712"/>
            <a:ext cx="173329" cy="22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H="1" flipV="1">
            <a:off x="244244" y="5984051"/>
            <a:ext cx="173329" cy="22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H="1" flipV="1">
            <a:off x="817195" y="6539650"/>
            <a:ext cx="173329" cy="22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flipV="1">
            <a:off x="809492" y="5392747"/>
            <a:ext cx="173329" cy="22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2"/>
          <a:stretch>
            <a:fillRect/>
          </a:stretch>
        </p:blipFill>
        <p:spPr>
          <a:xfrm>
            <a:off x="5121463" y="3592880"/>
            <a:ext cx="615749" cy="701101"/>
          </a:xfrm>
          <a:prstGeom prst="rect">
            <a:avLst/>
          </a:prstGeom>
        </p:spPr>
      </p:pic>
      <p:pic>
        <p:nvPicPr>
          <p:cNvPr id="43" name="Picture 42"/>
          <p:cNvPicPr>
            <a:picLocks noChangeAspect="1"/>
          </p:cNvPicPr>
          <p:nvPr/>
        </p:nvPicPr>
        <p:blipFill>
          <a:blip r:embed="rId2"/>
          <a:stretch>
            <a:fillRect/>
          </a:stretch>
        </p:blipFill>
        <p:spPr>
          <a:xfrm>
            <a:off x="3797131" y="3600280"/>
            <a:ext cx="615749" cy="701101"/>
          </a:xfrm>
          <a:prstGeom prst="rect">
            <a:avLst/>
          </a:prstGeom>
        </p:spPr>
      </p:pic>
      <p:sp>
        <p:nvSpPr>
          <p:cNvPr id="44" name="Rectangle 43"/>
          <p:cNvSpPr/>
          <p:nvPr/>
        </p:nvSpPr>
        <p:spPr>
          <a:xfrm>
            <a:off x="11760467" y="1192078"/>
            <a:ext cx="475166" cy="2478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78725" y="-2091"/>
            <a:ext cx="9289867" cy="457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Small Group Offices/Workspace  …………………………………………Restrooms                                                                                                                                                              </a:t>
            </a:r>
            <a:endParaRPr lang="en-US" dirty="0"/>
          </a:p>
        </p:txBody>
      </p:sp>
      <p:sp>
        <p:nvSpPr>
          <p:cNvPr id="3" name="TextBox 2"/>
          <p:cNvSpPr txBox="1"/>
          <p:nvPr/>
        </p:nvSpPr>
        <p:spPr>
          <a:xfrm>
            <a:off x="-13781" y="2675843"/>
            <a:ext cx="1192506" cy="276999"/>
          </a:xfrm>
          <a:prstGeom prst="rect">
            <a:avLst/>
          </a:prstGeom>
          <a:noFill/>
        </p:spPr>
        <p:txBody>
          <a:bodyPr wrap="none" rtlCol="0">
            <a:spAutoFit/>
          </a:bodyPr>
          <a:lstStyle/>
          <a:p>
            <a:r>
              <a:rPr lang="en-US" sz="1200" dirty="0" smtClean="0"/>
              <a:t>Circulation Desk</a:t>
            </a:r>
            <a:endParaRPr lang="en-US" sz="1200" dirty="0"/>
          </a:p>
        </p:txBody>
      </p:sp>
      <p:sp>
        <p:nvSpPr>
          <p:cNvPr id="5" name="Rectangle 4"/>
          <p:cNvSpPr/>
          <p:nvPr/>
        </p:nvSpPr>
        <p:spPr>
          <a:xfrm>
            <a:off x="0" y="4121239"/>
            <a:ext cx="45719" cy="629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92247" y="0"/>
            <a:ext cx="699752" cy="10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81" y="4312404"/>
            <a:ext cx="863634" cy="276999"/>
          </a:xfrm>
          <a:prstGeom prst="rect">
            <a:avLst/>
          </a:prstGeom>
          <a:noFill/>
        </p:spPr>
        <p:txBody>
          <a:bodyPr wrap="none" rtlCol="0">
            <a:spAutoFit/>
          </a:bodyPr>
          <a:lstStyle/>
          <a:p>
            <a:r>
              <a:rPr lang="en-US" sz="1200" dirty="0" smtClean="0"/>
              <a:t>Front Door</a:t>
            </a:r>
            <a:endParaRPr lang="en-US" sz="1200" dirty="0"/>
          </a:p>
        </p:txBody>
      </p:sp>
      <p:sp>
        <p:nvSpPr>
          <p:cNvPr id="23" name="TextBox 22"/>
          <p:cNvSpPr txBox="1"/>
          <p:nvPr/>
        </p:nvSpPr>
        <p:spPr>
          <a:xfrm>
            <a:off x="244244" y="5520295"/>
            <a:ext cx="1831592" cy="461665"/>
          </a:xfrm>
          <a:prstGeom prst="rect">
            <a:avLst/>
          </a:prstGeom>
          <a:noFill/>
        </p:spPr>
        <p:txBody>
          <a:bodyPr wrap="none" rtlCol="0">
            <a:spAutoFit/>
          </a:bodyPr>
          <a:lstStyle/>
          <a:p>
            <a:r>
              <a:rPr lang="en-US" sz="1200" dirty="0" smtClean="0"/>
              <a:t>Comfortable Seating With </a:t>
            </a:r>
          </a:p>
          <a:p>
            <a:r>
              <a:rPr lang="en-US" sz="1200" dirty="0" smtClean="0"/>
              <a:t>Small Coffee Table</a:t>
            </a:r>
            <a:endParaRPr lang="en-US" sz="1200" dirty="0"/>
          </a:p>
        </p:txBody>
      </p:sp>
      <p:sp>
        <p:nvSpPr>
          <p:cNvPr id="24" name="TextBox 23"/>
          <p:cNvSpPr txBox="1"/>
          <p:nvPr/>
        </p:nvSpPr>
        <p:spPr>
          <a:xfrm>
            <a:off x="1699232" y="6635853"/>
            <a:ext cx="847027" cy="276999"/>
          </a:xfrm>
          <a:prstGeom prst="rect">
            <a:avLst/>
          </a:prstGeom>
          <a:noFill/>
        </p:spPr>
        <p:txBody>
          <a:bodyPr wrap="none" rtlCol="0">
            <a:spAutoFit/>
          </a:bodyPr>
          <a:lstStyle/>
          <a:p>
            <a:r>
              <a:rPr lang="en-US" sz="1200" dirty="0" smtClean="0"/>
              <a:t>Magazines</a:t>
            </a:r>
            <a:endParaRPr lang="en-US" sz="1200" dirty="0"/>
          </a:p>
        </p:txBody>
      </p:sp>
      <p:sp>
        <p:nvSpPr>
          <p:cNvPr id="25" name="TextBox 24"/>
          <p:cNvSpPr txBox="1"/>
          <p:nvPr/>
        </p:nvSpPr>
        <p:spPr>
          <a:xfrm>
            <a:off x="3244893" y="1045252"/>
            <a:ext cx="2194319" cy="369332"/>
          </a:xfrm>
          <a:prstGeom prst="rect">
            <a:avLst/>
          </a:prstGeom>
          <a:noFill/>
        </p:spPr>
        <p:txBody>
          <a:bodyPr wrap="none" rtlCol="0">
            <a:spAutoFit/>
          </a:bodyPr>
          <a:lstStyle/>
          <a:p>
            <a:r>
              <a:rPr lang="en-US" dirty="0" smtClean="0"/>
              <a:t>Small Group Learning</a:t>
            </a:r>
            <a:endParaRPr lang="en-US" dirty="0"/>
          </a:p>
        </p:txBody>
      </p:sp>
      <p:sp>
        <p:nvSpPr>
          <p:cNvPr id="29" name="TextBox 28"/>
          <p:cNvSpPr txBox="1"/>
          <p:nvPr/>
        </p:nvSpPr>
        <p:spPr>
          <a:xfrm>
            <a:off x="7415089" y="1414584"/>
            <a:ext cx="1785553" cy="369332"/>
          </a:xfrm>
          <a:prstGeom prst="rect">
            <a:avLst/>
          </a:prstGeom>
          <a:noFill/>
        </p:spPr>
        <p:txBody>
          <a:bodyPr wrap="none" rtlCol="0">
            <a:spAutoFit/>
          </a:bodyPr>
          <a:lstStyle/>
          <a:p>
            <a:r>
              <a:rPr lang="en-US" dirty="0" smtClean="0"/>
              <a:t>Student Learning</a:t>
            </a:r>
            <a:endParaRPr lang="en-US" dirty="0"/>
          </a:p>
        </p:txBody>
      </p:sp>
      <p:sp>
        <p:nvSpPr>
          <p:cNvPr id="30" name="TextBox 29"/>
          <p:cNvSpPr txBox="1"/>
          <p:nvPr/>
        </p:nvSpPr>
        <p:spPr>
          <a:xfrm>
            <a:off x="4128216" y="3402510"/>
            <a:ext cx="1384803" cy="646331"/>
          </a:xfrm>
          <a:prstGeom prst="rect">
            <a:avLst/>
          </a:prstGeom>
          <a:noFill/>
        </p:spPr>
        <p:txBody>
          <a:bodyPr wrap="none" rtlCol="0">
            <a:spAutoFit/>
          </a:bodyPr>
          <a:lstStyle/>
          <a:p>
            <a:r>
              <a:rPr lang="en-US" dirty="0" smtClean="0"/>
              <a:t>Small Group </a:t>
            </a:r>
          </a:p>
          <a:p>
            <a:r>
              <a:rPr lang="en-US" dirty="0" smtClean="0"/>
              <a:t>Learning</a:t>
            </a:r>
            <a:endParaRPr lang="en-US" dirty="0"/>
          </a:p>
        </p:txBody>
      </p:sp>
      <p:sp>
        <p:nvSpPr>
          <p:cNvPr id="33" name="TextBox 32"/>
          <p:cNvSpPr txBox="1"/>
          <p:nvPr/>
        </p:nvSpPr>
        <p:spPr>
          <a:xfrm>
            <a:off x="11969876" y="1257140"/>
            <a:ext cx="45719" cy="2492990"/>
          </a:xfrm>
          <a:prstGeom prst="rect">
            <a:avLst/>
          </a:prstGeom>
          <a:noFill/>
        </p:spPr>
        <p:txBody>
          <a:bodyPr wrap="square" rtlCol="0">
            <a:spAutoFit/>
          </a:bodyPr>
          <a:lstStyle/>
          <a:p>
            <a:r>
              <a:rPr lang="en-US" sz="1200" dirty="0" smtClean="0"/>
              <a:t>Parent Center</a:t>
            </a:r>
            <a:endParaRPr lang="en-US" sz="1200" dirty="0"/>
          </a:p>
        </p:txBody>
      </p:sp>
      <p:sp>
        <p:nvSpPr>
          <p:cNvPr id="48" name="TextBox 47"/>
          <p:cNvSpPr txBox="1"/>
          <p:nvPr/>
        </p:nvSpPr>
        <p:spPr>
          <a:xfrm>
            <a:off x="11447677" y="45416"/>
            <a:ext cx="824265" cy="461665"/>
          </a:xfrm>
          <a:prstGeom prst="rect">
            <a:avLst/>
          </a:prstGeom>
          <a:noFill/>
        </p:spPr>
        <p:txBody>
          <a:bodyPr wrap="none" rtlCol="0">
            <a:spAutoFit/>
          </a:bodyPr>
          <a:lstStyle/>
          <a:p>
            <a:r>
              <a:rPr lang="en-US" sz="1200" dirty="0" smtClean="0"/>
              <a:t>Back Door</a:t>
            </a:r>
          </a:p>
          <a:p>
            <a:endParaRPr lang="en-US" sz="1200" dirty="0"/>
          </a:p>
        </p:txBody>
      </p:sp>
      <p:sp>
        <p:nvSpPr>
          <p:cNvPr id="2" name="Rectangle 1"/>
          <p:cNvSpPr/>
          <p:nvPr/>
        </p:nvSpPr>
        <p:spPr>
          <a:xfrm>
            <a:off x="10867251" y="5221544"/>
            <a:ext cx="1000224" cy="159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Storytime</a:t>
            </a:r>
            <a:r>
              <a:rPr lang="en-US" sz="1200" dirty="0" smtClean="0"/>
              <a:t> </a:t>
            </a:r>
          </a:p>
          <a:p>
            <a:pPr algn="ctr"/>
            <a:r>
              <a:rPr lang="en-US" sz="1200" dirty="0" smtClean="0"/>
              <a:t>Corner</a:t>
            </a:r>
            <a:endParaRPr lang="en-US" sz="1200" dirty="0"/>
          </a:p>
        </p:txBody>
      </p:sp>
      <p:sp>
        <p:nvSpPr>
          <p:cNvPr id="35" name="Rectangle 34"/>
          <p:cNvSpPr/>
          <p:nvPr/>
        </p:nvSpPr>
        <p:spPr>
          <a:xfrm>
            <a:off x="12192000" y="507081"/>
            <a:ext cx="45719" cy="53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1299099" y="651877"/>
            <a:ext cx="1178089"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Teacher </a:t>
            </a:r>
          </a:p>
          <a:p>
            <a:r>
              <a:rPr lang="en-US" sz="1200" dirty="0" smtClean="0">
                <a:latin typeface="Times New Roman" panose="02020603050405020304" pitchFamily="18" charset="0"/>
                <a:cs typeface="Times New Roman" panose="02020603050405020304" pitchFamily="18" charset="0"/>
              </a:rPr>
              <a:t>Workroom</a:t>
            </a:r>
            <a:endParaRPr lang="en-US" sz="1200" dirty="0">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a:xfrm>
            <a:off x="11969876" y="810295"/>
            <a:ext cx="302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434057"/>
      </p:ext>
    </p:extLst>
  </p:cSld>
  <p:clrMapOvr>
    <a:masterClrMapping/>
  </p:clrMapOvr>
  <p:transition spd="slow" advClick="0" advTm="8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4591414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89613240"/>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7008560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325</Words>
  <Application>Microsoft Office PowerPoint</Application>
  <PresentationFormat>Widescreen</PresentationFormat>
  <Paragraphs>46</Paragraphs>
  <Slides>28</Slides>
  <Notes>1</Notes>
  <HiddenSlides>0</HiddenSlides>
  <MMClips>24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Welcome to Gadsden Elementary School!</vt:lpstr>
      <vt:lpstr>PowerPoint Presentation</vt:lpstr>
      <vt:lpstr>PowerPoint Presentation</vt:lpstr>
      <vt:lpstr>Welcome to the Media     Center!</vt:lpstr>
      <vt:lpstr>How to Find What You Need</vt:lpstr>
      <vt:lpstr>PowerPoint Presentation</vt:lpstr>
      <vt:lpstr>PowerPoint Presentation</vt:lpstr>
      <vt:lpstr>PowerPoint Presentation</vt:lpstr>
      <vt:lpstr>PowerPoint Presentation</vt:lpstr>
      <vt:lpstr>PowerPoint Presentation</vt:lpstr>
      <vt:lpstr>Computer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viewing this orientation!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susanabyers</dc:creator>
  <cp:lastModifiedBy>susanabyers</cp:lastModifiedBy>
  <cp:revision>25</cp:revision>
  <dcterms:created xsi:type="dcterms:W3CDTF">2014-03-01T19:17:40Z</dcterms:created>
  <dcterms:modified xsi:type="dcterms:W3CDTF">2014-03-04T00:18:44Z</dcterms:modified>
</cp:coreProperties>
</file>